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8" r:id="rId5"/>
    <p:sldId id="259" r:id="rId6"/>
    <p:sldId id="263" r:id="rId7"/>
    <p:sldId id="260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223"/>
    <a:srgbClr val="D3C7C8"/>
    <a:srgbClr val="584648"/>
    <a:srgbClr val="A58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37EE0-B9B8-4828-AC8C-56716C6B06D1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B3AED-E7F3-4955-9249-243A49679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7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3E8B-D0D9-4458-939F-153A65EF137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27C41-D232-4F1F-8DE3-06FDE2A3F8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7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7C41-D232-4F1F-8DE3-06FDE2A3F85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6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7C41-D232-4F1F-8DE3-06FDE2A3F85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2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7C41-D232-4F1F-8DE3-06FDE2A3F85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8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7C41-D232-4F1F-8DE3-06FDE2A3F85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40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7C41-D232-4F1F-8DE3-06FDE2A3F85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77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7C41-D232-4F1F-8DE3-06FDE2A3F85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52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7C41-D232-4F1F-8DE3-06FDE2A3F85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7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1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0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28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9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8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2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8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7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75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0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98B8E-4680-485F-A42E-7C2866BCF907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AA21B-6FE2-4ABC-A17F-D75E9E37A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6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Заголовок 1"/>
          <p:cNvSpPr txBox="1">
            <a:spLocks noGrp="1"/>
          </p:cNvSpPr>
          <p:nvPr>
            <p:ph type="title"/>
          </p:nvPr>
        </p:nvSpPr>
        <p:spPr>
          <a:xfrm>
            <a:off x="159078" y="3416997"/>
            <a:ext cx="9814981" cy="15944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530351">
              <a:defRPr sz="2200">
                <a:solidFill>
                  <a:srgbClr val="FFFFFF"/>
                </a:solidFill>
              </a:defRPr>
            </a:lvl1pPr>
          </a:lstStyle>
          <a:p>
            <a:pPr algn="l"/>
            <a:r>
              <a:rPr lang="ru-RU" sz="4500" b="1" i="1" dirty="0">
                <a:solidFill>
                  <a:srgbClr val="2B22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Обеспечительные меры налогового органа по итогам налоговой </a:t>
            </a:r>
            <a:r>
              <a:rPr lang="ru-RU" sz="4500" b="1" i="1" dirty="0" smtClean="0">
                <a:solidFill>
                  <a:srgbClr val="2B22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проверки</a:t>
            </a:r>
            <a:endParaRPr lang="ru-RU" sz="4500" i="1" dirty="0">
              <a:solidFill>
                <a:srgbClr val="2B22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3" name="Объект 4" descr="Объект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-3"/>
            <a:ext cx="12160526" cy="252805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24900" y="5900349"/>
            <a:ext cx="11510726" cy="427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53035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i="1" dirty="0" smtClean="0">
                <a:solidFill>
                  <a:srgbClr val="2B2223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Информация </a:t>
            </a:r>
            <a:r>
              <a:rPr lang="ru-RU" sz="1600" i="1" dirty="0">
                <a:solidFill>
                  <a:srgbClr val="2B2223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подготовлена </a:t>
            </a:r>
            <a:endParaRPr lang="ru-RU" sz="1600" i="1" dirty="0" smtClean="0">
              <a:solidFill>
                <a:srgbClr val="2B2223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00" i="1" dirty="0" smtClean="0">
                <a:solidFill>
                  <a:srgbClr val="2B2223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Налоговым адвокатом Ириной Петуховой,</a:t>
            </a:r>
            <a:endParaRPr lang="ru-RU" sz="1600" i="1" dirty="0">
              <a:solidFill>
                <a:srgbClr val="2B2223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00" i="1" dirty="0" smtClean="0">
                <a:solidFill>
                  <a:srgbClr val="2B2223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Общественным представителем Уполномоченного </a:t>
            </a:r>
          </a:p>
          <a:p>
            <a:pPr algn="r"/>
            <a:r>
              <a:rPr lang="ru-RU" sz="1600" i="1" dirty="0" smtClean="0">
                <a:solidFill>
                  <a:srgbClr val="2B2223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по защите прав предпринимателей в Тюменской области</a:t>
            </a:r>
            <a:endParaRPr lang="ru-RU" sz="1600" i="1" dirty="0">
              <a:solidFill>
                <a:srgbClr val="2B2223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65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72410" y="2866772"/>
            <a:ext cx="7586806" cy="3663276"/>
          </a:xfrm>
          <a:prstGeom prst="rect">
            <a:avLst/>
          </a:prstGeom>
          <a:pattFill prst="ltDnDiag">
            <a:fgClr>
              <a:srgbClr val="D3C7C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3769" y="796705"/>
            <a:ext cx="7604913" cy="785341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Способы обеспечения исполнения обязанности по уплате налогов, сборов, страховых взносов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(ст</a:t>
            </a: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 72 НК РФ) 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2410" y="2866772"/>
            <a:ext cx="7387629" cy="3407279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35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залог имущества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35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поручительство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35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пени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35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приостановление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операций по счетам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35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наложение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ареста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имущество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35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банковская гарантия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Объект 3" descr="Объект 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" y="0"/>
            <a:ext cx="4227968" cy="686724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CustomShape 12"/>
          <p:cNvSpPr/>
          <p:nvPr/>
        </p:nvSpPr>
        <p:spPr bwMode="auto">
          <a:xfrm>
            <a:off x="4227970" y="6654490"/>
            <a:ext cx="7964030" cy="212756"/>
          </a:xfrm>
          <a:prstGeom prst="rect">
            <a:avLst/>
          </a:prstGeom>
          <a:solidFill>
            <a:srgbClr val="D3C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TextBox 10"/>
          <p:cNvSpPr txBox="1"/>
          <p:nvPr/>
        </p:nvSpPr>
        <p:spPr>
          <a:xfrm>
            <a:off x="5219700" y="6630063"/>
            <a:ext cx="6972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i="1" dirty="0" smtClean="0"/>
              <a:t>Общественный представитель Уполномоченного по защите прав предпринимателей в Тюменской области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123531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51297"/>
            <a:ext cx="12192000" cy="810402"/>
          </a:xfrm>
          <a:prstGeom prst="rect">
            <a:avLst/>
          </a:prstGeom>
          <a:pattFill prst="ltDnDiag">
            <a:fgClr>
              <a:srgbClr val="D3C7C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305507" y="2308352"/>
            <a:ext cx="541515" cy="487675"/>
          </a:xfrm>
          <a:prstGeom prst="flowChartConnector">
            <a:avLst/>
          </a:prstGeom>
          <a:solidFill>
            <a:srgbClr val="584648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</p:txBody>
      </p:sp>
      <p:pic>
        <p:nvPicPr>
          <p:cNvPr id="4" name="Объект 4" descr="Объект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-3" y="1"/>
            <a:ext cx="12192003" cy="19264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300460"/>
            <a:ext cx="9316015" cy="1325563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Обеспечительные меры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27" y="3067535"/>
            <a:ext cx="11972588" cy="3362142"/>
          </a:xfrm>
        </p:spPr>
        <p:txBody>
          <a:bodyPr>
            <a:noAutofit/>
          </a:bodyPr>
          <a:lstStyle/>
          <a:p>
            <a:pPr marL="0" indent="182563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установления имущества,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подпадающего под действие обеспечительных мер и его стоимости, налоговый орган руководствуется информацией, полученной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регистрирующих и иных органов, располагающих указанной информацией;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Bef>
                <a:spcPts val="60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годовой бухгалтерской отчетности налогоплательщика; - при инвентаризации имущества налогоплательщика, проведенной в ходе выездной налоговой проверки; 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деклараций (расчетов по авансовым платежам) по налогу на имущество организаций, в том числе уточненных налоговых деклараций, представленных налогоплательщиком в проверяемом периоде и 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постпроверочный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период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25000"/>
              </a:lnSpc>
              <a:spcBef>
                <a:spcPts val="60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информационных ресурсов ФНС России;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  <a:spcBef>
                <a:spcPts val="600"/>
              </a:spcBef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и пояснений, представленных налогоплательщиком в ходе контрольных мероприятий, в том числе в виде: справки об имуществе, принадлежащем налогоплательщику на праве собственности и не находящемся (находящемся) под обременением на дату, ближайшую к дате вынесения решения о принятии обеспечительных мер.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4619" y="2151297"/>
            <a:ext cx="10836999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Обеспечительные меры принимаются в строго определенной очередности, поскольку принятие таких мер затрагивает права и законные интересы налогоплательщика. </a:t>
            </a:r>
          </a:p>
        </p:txBody>
      </p:sp>
      <p:sp>
        <p:nvSpPr>
          <p:cNvPr id="12" name="CustomShape 12"/>
          <p:cNvSpPr/>
          <p:nvPr/>
        </p:nvSpPr>
        <p:spPr bwMode="auto">
          <a:xfrm>
            <a:off x="4227970" y="6654490"/>
            <a:ext cx="7964030" cy="212756"/>
          </a:xfrm>
          <a:prstGeom prst="rect">
            <a:avLst/>
          </a:prstGeom>
          <a:solidFill>
            <a:srgbClr val="D3C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0"/>
          <p:cNvSpPr/>
          <p:nvPr/>
        </p:nvSpPr>
        <p:spPr bwMode="auto">
          <a:xfrm>
            <a:off x="0" y="6654490"/>
            <a:ext cx="4227969" cy="212756"/>
          </a:xfrm>
          <a:prstGeom prst="rect">
            <a:avLst/>
          </a:prstGeom>
          <a:solidFill>
            <a:srgbClr val="2B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TextBox 14"/>
          <p:cNvSpPr txBox="1"/>
          <p:nvPr/>
        </p:nvSpPr>
        <p:spPr>
          <a:xfrm>
            <a:off x="5219700" y="6630063"/>
            <a:ext cx="6972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i="1" dirty="0" smtClean="0"/>
              <a:t>Общественный представитель Уполномоченного по защите прав предпринимателей в Тюменской области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18525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43656"/>
            <a:ext cx="12192000" cy="1462542"/>
          </a:xfrm>
          <a:prstGeom prst="rect">
            <a:avLst/>
          </a:prstGeom>
          <a:pattFill prst="ltDnDiag">
            <a:fgClr>
              <a:srgbClr val="FFDDD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305507" y="5252391"/>
            <a:ext cx="547478" cy="487675"/>
          </a:xfrm>
          <a:prstGeom prst="flowChartConnector">
            <a:avLst/>
          </a:prstGeom>
          <a:solidFill>
            <a:srgbClr val="584648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</p:txBody>
      </p:sp>
      <p:pic>
        <p:nvPicPr>
          <p:cNvPr id="4" name="Объект 4" descr="Объект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-3" y="1"/>
            <a:ext cx="12192003" cy="19264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300460"/>
            <a:ext cx="9316015" cy="1325563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имуществе предприятия, </a:t>
            </a:r>
            <a:r>
              <a:rPr lang="ru-RU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принадлежащем налогоплательщику на праве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собственности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603" y="2178710"/>
            <a:ext cx="12048733" cy="2888796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ru-RU" dirty="0" smtClean="0"/>
              <a:t>	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конце налоговой проверки налоговый орган попросит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предпринимателя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заполнить справку об имуществе, с указанием имущества (ОС, транспорт, оборудование, материалы, иные ТМЦ), находящего на балансе, 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залогового, лизингового и т.д.,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 с предоставлением документов, подтверждающих приобретение активов.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7774" y="4754193"/>
            <a:ext cx="1095632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Данная информация необходима для последующего вынесения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налоговым органом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решения об обеспечительных мерах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которое выносится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вместе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с решением о привлечении </a:t>
            </a: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об отказе в привлечении) к налоговой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ответственности.</a:t>
            </a:r>
          </a:p>
          <a:p>
            <a:pPr algn="just">
              <a:lnSpc>
                <a:spcPct val="1250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п. 10 ст. 101 НК РФ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stomShape 12"/>
          <p:cNvSpPr/>
          <p:nvPr/>
        </p:nvSpPr>
        <p:spPr bwMode="auto">
          <a:xfrm>
            <a:off x="4227970" y="6654490"/>
            <a:ext cx="7964030" cy="212756"/>
          </a:xfrm>
          <a:prstGeom prst="rect">
            <a:avLst/>
          </a:prstGeom>
          <a:solidFill>
            <a:srgbClr val="D3C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 bwMode="auto">
          <a:xfrm>
            <a:off x="0" y="6654490"/>
            <a:ext cx="4227969" cy="212756"/>
          </a:xfrm>
          <a:prstGeom prst="rect">
            <a:avLst/>
          </a:prstGeom>
          <a:solidFill>
            <a:srgbClr val="2B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TextBox 9"/>
          <p:cNvSpPr txBox="1"/>
          <p:nvPr/>
        </p:nvSpPr>
        <p:spPr>
          <a:xfrm>
            <a:off x="5219700" y="6630063"/>
            <a:ext cx="6972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i="1" dirty="0" smtClean="0"/>
              <a:t>Общественный представитель Уполномоченного по защите прав предпринимателей в Тюменской области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30898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 descr="Объект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-3" y="1"/>
            <a:ext cx="12192003" cy="192648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743200" y="300460"/>
            <a:ext cx="9316015" cy="132556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Обеспечительными мерами могут быть: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459" y="1987530"/>
            <a:ext cx="1206507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ОЧЕРЕДЬ: Запрет на отчуждение (передачу в залог) имущества налогоплательщика без согласия налогового органа. </a:t>
            </a:r>
          </a:p>
          <a:p>
            <a:pPr>
              <a:spcBef>
                <a:spcPts val="600"/>
              </a:spcBef>
            </a:pP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Запрет осуществляется последовательно в отношении:</a:t>
            </a:r>
          </a:p>
          <a:p>
            <a:pPr marL="269875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недвижимого имущества</a:t>
            </a:r>
          </a:p>
          <a:p>
            <a:pPr marL="269875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транспортных средств, ценных бумаг, предметов дизайна служебных помещений</a:t>
            </a:r>
          </a:p>
          <a:p>
            <a:pPr marL="269875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иного имущества, за исключением готовой продукции, сырья и материалов</a:t>
            </a:r>
          </a:p>
          <a:p>
            <a:pPr marL="269875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готовой продукции, сырья и материалов.</a:t>
            </a:r>
          </a:p>
          <a:p>
            <a:pPr>
              <a:spcBef>
                <a:spcPts val="600"/>
              </a:spcBef>
            </a:pPr>
            <a:r>
              <a:rPr lang="ru-RU" sz="16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Запрет на отчуждение (передачу в залог) имущества каждой последующей группы применяется в случае, если совокупная стоимость имущества из предыдущих групп, определяемая по данным бухгалтерского учета, меньше общей суммы недоимки, пеней и штрафов, подлежащей уплате.</a:t>
            </a:r>
          </a:p>
          <a:p>
            <a:pPr>
              <a:spcBef>
                <a:spcPts val="600"/>
              </a:spcBef>
            </a:pPr>
            <a:endParaRPr lang="ru-RU" sz="1000" b="0" i="1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b="1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ОЧЕРЕДЬ: Приостановление операций по счетам в банке в порядке, установленном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(ст. 76 НК РФ)</a:t>
            </a:r>
          </a:p>
          <a:p>
            <a:pPr>
              <a:spcBef>
                <a:spcPts val="600"/>
              </a:spcBef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активов у налогоплательщика не будет хватать, то разница между доначислениями (налоги, пени, штрафы) и активами будет наложена на расчетные счета. Причем на КАЖДЫЙ расчетный счет в указанной выше разнице (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пп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2 п. 10 ст. 101 НК РФ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stomShape 12"/>
          <p:cNvSpPr/>
          <p:nvPr/>
        </p:nvSpPr>
        <p:spPr bwMode="auto">
          <a:xfrm>
            <a:off x="4227970" y="6654490"/>
            <a:ext cx="7964030" cy="212756"/>
          </a:xfrm>
          <a:prstGeom prst="rect">
            <a:avLst/>
          </a:prstGeom>
          <a:solidFill>
            <a:srgbClr val="D3C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0"/>
          <p:cNvSpPr/>
          <p:nvPr/>
        </p:nvSpPr>
        <p:spPr bwMode="auto">
          <a:xfrm>
            <a:off x="0" y="6654490"/>
            <a:ext cx="4227969" cy="212756"/>
          </a:xfrm>
          <a:prstGeom prst="rect">
            <a:avLst/>
          </a:prstGeom>
          <a:solidFill>
            <a:srgbClr val="2B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TextBox 11"/>
          <p:cNvSpPr txBox="1"/>
          <p:nvPr/>
        </p:nvSpPr>
        <p:spPr>
          <a:xfrm>
            <a:off x="5219700" y="6630063"/>
            <a:ext cx="6972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i="1" dirty="0" smtClean="0"/>
              <a:t>Общественный представитель Уполномоченного по защите прав предпринимателей в Тюменской области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32676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3797" y="1308031"/>
            <a:ext cx="7793903" cy="1911000"/>
          </a:xfrm>
          <a:prstGeom prst="rect">
            <a:avLst/>
          </a:prstGeom>
          <a:pattFill prst="ltDnDiag">
            <a:fgClr>
              <a:srgbClr val="D3C7C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61950" algn="just"/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Такое решение является гарантией в 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возмещении начисленных по проверке сумм налогов, пеней и штрафов. </a:t>
            </a:r>
          </a:p>
          <a:p>
            <a:pPr indent="361950" algn="just"/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еще не взыскание, в регистрирующем органе  будут запреты на отчуждение, а банках решения о приостановке операций по расчетных счетам.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797" y="310930"/>
            <a:ext cx="7964031" cy="785341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 о принятии обеспечительных мер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2410" y="3562350"/>
            <a:ext cx="7387629" cy="2711701"/>
          </a:xfrm>
        </p:spPr>
        <p:txBody>
          <a:bodyPr>
            <a:normAutofit lnSpcReduction="10000"/>
          </a:bodyPr>
          <a:lstStyle/>
          <a:p>
            <a:pPr marL="285750" indent="-285750" algn="just">
              <a:lnSpc>
                <a:spcPct val="125000"/>
              </a:lnSpc>
              <a:spcBef>
                <a:spcPts val="600"/>
              </a:spcBef>
            </a:pPr>
            <a:r>
              <a:rPr lang="ru-RU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о принятии обеспечительных мер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вступает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силу со дня его вынесения и действует до дня исполнения решения о привлечении к ответственности за совершение налогового правонарушения либо до дня отмены вынесенного решения вышестоящим налоговым органом или судом;</a:t>
            </a:r>
          </a:p>
          <a:p>
            <a:pPr marL="285750" indent="-285750" algn="just">
              <a:lnSpc>
                <a:spcPct val="125000"/>
              </a:lnSpc>
              <a:spcBef>
                <a:spcPts val="600"/>
              </a:spcBef>
            </a:pPr>
            <a:r>
              <a:rPr lang="ru-RU" sz="1500" u="sng" dirty="0">
                <a:latin typeface="Arial" panose="020B0604020202020204" pitchFamily="34" charset="0"/>
                <a:cs typeface="Arial" panose="020B0604020202020204" pitchFamily="34" charset="0"/>
              </a:rPr>
              <a:t>Решение о принятии обеспечительных мер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не предусматривает принудительного взыскания задолженности по решению налогового органа, а обеспечивает возможность ее будущего взыскания при неисполнении обязанности по уплате задолженности по решению налогового органа в добровольном порядке.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 descr="Объект 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" y="0"/>
            <a:ext cx="4227968" cy="686724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CustomShape 12"/>
          <p:cNvSpPr/>
          <p:nvPr/>
        </p:nvSpPr>
        <p:spPr bwMode="auto">
          <a:xfrm>
            <a:off x="4227970" y="6654490"/>
            <a:ext cx="7964030" cy="212756"/>
          </a:xfrm>
          <a:prstGeom prst="rect">
            <a:avLst/>
          </a:prstGeom>
          <a:solidFill>
            <a:srgbClr val="D3C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TextBox 6"/>
          <p:cNvSpPr txBox="1"/>
          <p:nvPr/>
        </p:nvSpPr>
        <p:spPr>
          <a:xfrm>
            <a:off x="5219700" y="6630063"/>
            <a:ext cx="6972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i="1" dirty="0" smtClean="0"/>
              <a:t>Общественный представитель Уполномоченного по защите прав предпринимателей в Тюменской области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17087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" y="3055059"/>
            <a:ext cx="6959098" cy="3911493"/>
          </a:xfrm>
          <a:prstGeom prst="rect">
            <a:avLst/>
          </a:prstGeom>
          <a:pattFill prst="ltDnDiag">
            <a:fgClr>
              <a:srgbClr val="D3C7C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Объект 4" descr="Объект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-3" y="1"/>
            <a:ext cx="12192003" cy="19264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139" y="2086308"/>
            <a:ext cx="11568817" cy="9687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5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п. 11 ст. 101 НК РФ, по просьбе лица, в отношении которого было вынесено налоговым органом решение о принятии обеспечительных мер, налоговый орган вправе заменить обеспечительные меры на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25000"/>
              </a:lnSpc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банковскую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гарантию, подтверждающую, что банк обязуется уплатить указанную в решении о привлечении к ответственности за совершение налогового правонарушения или решении об отказе в привлечении к ответственности за совершение налогового правонарушения сумму недоимки, а также суммы соответствующих пеней и штрафов в случае неуплаты этих сумм принципалом в установленный налоговым органом срок;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залог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ценных бумаг, обращающихся на организованном рынке ценных бумаг, или залог иного имущества, оформленный в порядке, предусмотренном ст. 73 НК РФ;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поручительство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третьего лица, оформленное в порядке, предусмотренном ст. 74 НК РФ.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743200" y="300460"/>
            <a:ext cx="9316015" cy="1325563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Замена обеспечительных мер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stomShape 12"/>
          <p:cNvSpPr/>
          <p:nvPr/>
        </p:nvSpPr>
        <p:spPr bwMode="auto">
          <a:xfrm>
            <a:off x="4227970" y="6654490"/>
            <a:ext cx="7964030" cy="212756"/>
          </a:xfrm>
          <a:prstGeom prst="rect">
            <a:avLst/>
          </a:prstGeom>
          <a:solidFill>
            <a:srgbClr val="D3C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10"/>
          <p:cNvSpPr/>
          <p:nvPr/>
        </p:nvSpPr>
        <p:spPr bwMode="auto">
          <a:xfrm>
            <a:off x="0" y="6654490"/>
            <a:ext cx="4227969" cy="212756"/>
          </a:xfrm>
          <a:prstGeom prst="rect">
            <a:avLst/>
          </a:prstGeom>
          <a:solidFill>
            <a:srgbClr val="2B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TextBox 9"/>
          <p:cNvSpPr txBox="1"/>
          <p:nvPr/>
        </p:nvSpPr>
        <p:spPr>
          <a:xfrm>
            <a:off x="5219700" y="6630063"/>
            <a:ext cx="6972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i="1" dirty="0" smtClean="0"/>
              <a:t>Общественный представитель Уполномоченного по защите прав предпринимателей в Тюменской области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8232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32902" y="2226942"/>
            <a:ext cx="6959098" cy="4247981"/>
          </a:xfrm>
          <a:prstGeom prst="rect">
            <a:avLst/>
          </a:prstGeom>
          <a:pattFill prst="ltDnDiag">
            <a:fgClr>
              <a:srgbClr val="D3C7C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" name="Объект 4" descr="Объект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-3" y="1"/>
            <a:ext cx="12192003" cy="19264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1" y="2086308"/>
            <a:ext cx="11702356" cy="968751"/>
          </a:xfrm>
        </p:spPr>
        <p:txBody>
          <a:bodyPr>
            <a:noAutofit/>
          </a:bodyPr>
          <a:lstStyle/>
          <a:p>
            <a:pPr marL="0" indent="361950" algn="just">
              <a:lnSpc>
                <a:spcPct val="125000"/>
              </a:lnSpc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Пунктом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 ст. 139 НК РФ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установлено, что налогоплательщик в случае несогласия с актами ненормативного характера (в том числе с решением о принятии обеспечительных мер)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вправе обжаловать данное решение в вышестоящий налоговый орган через налоговый орган, решение которого обжалуется.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Данная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жалоба подается в течение одного года со дня, когда лицо узнало или должно было узнать о нарушении своих прав.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ненормативного характера (в том числе решения о принятии обеспечительных мер) могут быть обжалованы в судебном порядке только после их обжалования в вышестоящий налоговый орган в порядке, предусмотренном НК РФ.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случае, если решение по жалобе не принято вышестоящим налоговым органом в сроки, установленные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пунктом 6 статьи 140 НК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(1-2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месяца), акты налоговых органов ненормативного характера, действия или бездействие их должностных лиц могут быть обжалованы в судебном порядке.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6195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налоговых органов ненормативного характера, принятые по итогам рассмотрения жалоб (апелляционных жалоб), могут быть обжалованы в вышестоящий налоговый орган и (или) в судебном порядке.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743200" y="300460"/>
            <a:ext cx="9316015" cy="1325563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обжалования решений о принятии обеспечительных мер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stomShape 12"/>
          <p:cNvSpPr/>
          <p:nvPr/>
        </p:nvSpPr>
        <p:spPr bwMode="auto">
          <a:xfrm>
            <a:off x="4227970" y="6654490"/>
            <a:ext cx="7964030" cy="212756"/>
          </a:xfrm>
          <a:prstGeom prst="rect">
            <a:avLst/>
          </a:prstGeom>
          <a:solidFill>
            <a:srgbClr val="D3C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10"/>
          <p:cNvSpPr/>
          <p:nvPr/>
        </p:nvSpPr>
        <p:spPr bwMode="auto">
          <a:xfrm>
            <a:off x="0" y="6654490"/>
            <a:ext cx="4227969" cy="212756"/>
          </a:xfrm>
          <a:prstGeom prst="rect">
            <a:avLst/>
          </a:prstGeom>
          <a:solidFill>
            <a:srgbClr val="2B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TextBox 9"/>
          <p:cNvSpPr txBox="1"/>
          <p:nvPr/>
        </p:nvSpPr>
        <p:spPr>
          <a:xfrm>
            <a:off x="5219700" y="6630063"/>
            <a:ext cx="6972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i="1" dirty="0" smtClean="0"/>
              <a:t>Общественный представитель Уполномоченного по защите прав предпринимателей в Тюменской области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23197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" y="0"/>
            <a:ext cx="12192002" cy="1771650"/>
          </a:xfrm>
          <a:prstGeom prst="rect">
            <a:avLst/>
          </a:prstGeom>
          <a:solidFill>
            <a:srgbClr val="2B2223"/>
          </a:solidFill>
          <a:ln>
            <a:solidFill>
              <a:srgbClr val="2B2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1950911"/>
            <a:ext cx="6276978" cy="4809958"/>
          </a:xfrm>
          <a:prstGeom prst="rect">
            <a:avLst/>
          </a:prstGeom>
          <a:pattFill prst="ltDnDiag">
            <a:fgClr>
              <a:srgbClr val="D3C7C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615" y="1950911"/>
            <a:ext cx="5209986" cy="3142917"/>
          </a:xfrm>
        </p:spPr>
        <p:txBody>
          <a:bodyPr>
            <a:no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ru-RU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Меньщиков Павел Михайлович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Уполномоченный по защите прав предпринимателей в Тюменской области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ru-RU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en-US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https://ombudsmanbiz72.ru/</a:t>
            </a:r>
            <a:endParaRPr lang="ru-RU" alt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ombudsmanbiz72@mail.ru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Приемная (запись на личный прием)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8 (3452) 42-67-22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Юрист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- 8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(3452)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42-65-78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Налоговый консультант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- 8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(3452)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42-65-44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25000"/>
              </a:lnSpc>
              <a:spcBef>
                <a:spcPts val="600"/>
              </a:spcBef>
              <a:buNone/>
            </a:pP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25000"/>
              </a:lnSpc>
              <a:buNone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33350" y="300460"/>
            <a:ext cx="11925866" cy="1325563"/>
          </a:xfrm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</a:pP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  <a:endParaRPr lang="ru-RU" sz="28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stomShape 12"/>
          <p:cNvSpPr/>
          <p:nvPr/>
        </p:nvSpPr>
        <p:spPr bwMode="auto">
          <a:xfrm>
            <a:off x="4227970" y="6654490"/>
            <a:ext cx="7964030" cy="212756"/>
          </a:xfrm>
          <a:prstGeom prst="rect">
            <a:avLst/>
          </a:prstGeom>
          <a:solidFill>
            <a:srgbClr val="D3C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10"/>
          <p:cNvSpPr/>
          <p:nvPr/>
        </p:nvSpPr>
        <p:spPr bwMode="auto">
          <a:xfrm>
            <a:off x="0" y="6654490"/>
            <a:ext cx="4227969" cy="212756"/>
          </a:xfrm>
          <a:prstGeom prst="rect">
            <a:avLst/>
          </a:prstGeom>
          <a:solidFill>
            <a:srgbClr val="2B2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Объект 2"/>
          <p:cNvSpPr txBox="1">
            <a:spLocks/>
          </p:cNvSpPr>
          <p:nvPr/>
        </p:nvSpPr>
        <p:spPr>
          <a:xfrm>
            <a:off x="6524814" y="1950911"/>
            <a:ext cx="5762435" cy="4087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Петухова </a:t>
            </a:r>
            <a:r>
              <a:rPr lang="ru-R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Ирина Игоревна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Налоговый адвокат</a:t>
            </a:r>
          </a:p>
          <a:p>
            <a:pPr>
              <a:lnSpc>
                <a:spcPct val="125000"/>
              </a:lnSpc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Общественный представитель Уполномоченного по защите прав предпринимателей в Тюменской области в сфере налогообложения 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налогового комитета Тюменского регионального отделения Деловой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Член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Общественного совета 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Управления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ФНС России по Тюменской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www.advokat-petuhova.ru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en-US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advokat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petuhova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5000"/>
              </a:lnSpc>
              <a:buNone/>
            </a:pP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Тел.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(904) 476-22-92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25000"/>
              </a:lnSpc>
              <a:buFont typeface="Arial" panose="020B0604020202020204" pitchFamily="34" charset="0"/>
              <a:buNone/>
            </a:pP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12" name="Рисунок 11" descr="F:\МОЙ ЖЕСТКИЙ ДИСК\ФОТОСЕССИИ\ФОТОСЕССИЯ (31.12.2017)\The BEST\_MG_217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050" y="3914776"/>
            <a:ext cx="1885950" cy="273971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" t="17639" r="3767"/>
          <a:stretch/>
        </p:blipFill>
        <p:spPr>
          <a:xfrm>
            <a:off x="4410264" y="3835971"/>
            <a:ext cx="2114550" cy="2786507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17356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999</Words>
  <Application>Microsoft Office PowerPoint</Application>
  <PresentationFormat>Произвольный</PresentationFormat>
  <Paragraphs>92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Обеспечительные меры налогового органа по итогам налоговой проверки</vt:lpstr>
      <vt:lpstr>Способы обеспечения исполнения обязанности по уплате налогов, сборов, страховых взносов  (ст. 72 НК РФ) </vt:lpstr>
      <vt:lpstr>Обеспечительные меры</vt:lpstr>
      <vt:lpstr>Справка об имуществе предприятия, принадлежащем налогоплательщику на праве собственности</vt:lpstr>
      <vt:lpstr>Обеспечительными мерами могут быть:</vt:lpstr>
      <vt:lpstr>Решение о принятии обеспечительных мер</vt:lpstr>
      <vt:lpstr>Замена обеспечительных мер</vt:lpstr>
      <vt:lpstr>Порядок обжалования решений о принятии обеспечительных мер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Обеспечительные меры налогового органа по итогам налоговой проверки или как происходит взыскание</dc:title>
  <dc:creator>Кобзева Мария Александровна</dc:creator>
  <cp:lastModifiedBy>Admin</cp:lastModifiedBy>
  <cp:revision>28</cp:revision>
  <dcterms:created xsi:type="dcterms:W3CDTF">2022-04-28T09:47:17Z</dcterms:created>
  <dcterms:modified xsi:type="dcterms:W3CDTF">2022-05-25T08:15:08Z</dcterms:modified>
</cp:coreProperties>
</file>